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181" autoAdjust="0"/>
  </p:normalViewPr>
  <p:slideViewPr>
    <p:cSldViewPr snapToGrid="0">
      <p:cViewPr varScale="1">
        <p:scale>
          <a:sx n="19" d="100"/>
          <a:sy n="19" d="100"/>
        </p:scale>
        <p:origin x="304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8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7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0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F80C9-B7F9-40F2-A727-8FBBF553BA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5C01C-E457-419E-9DB6-1E95F2297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26" Type="http://schemas.openxmlformats.org/officeDocument/2006/relationships/image" Target="../media/image23.jpeg"/><Relationship Id="rId3" Type="http://schemas.microsoft.com/office/2007/relationships/hdphoto" Target="../media/hdphoto1.wdp"/><Relationship Id="rId21" Type="http://schemas.openxmlformats.org/officeDocument/2006/relationships/image" Target="../media/image18.jpe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31" Type="http://schemas.microsoft.com/office/2007/relationships/hdphoto" Target="../media/hdphoto3.wdp"/><Relationship Id="rId4" Type="http://schemas.openxmlformats.org/officeDocument/2006/relationships/image" Target="../media/image2.emf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50">
            <a:extLst>
              <a:ext uri="{FF2B5EF4-FFF2-40B4-BE49-F238E27FC236}">
                <a16:creationId xmlns:a16="http://schemas.microsoft.com/office/drawing/2014/main" id="{08C18EC8-9C6F-424D-8298-90F8460B1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556201" cy="42794238"/>
          </a:xfrm>
          <a:prstGeom prst="rect">
            <a:avLst/>
          </a:prstGeom>
        </p:spPr>
      </p:pic>
      <p:pic>
        <p:nvPicPr>
          <p:cNvPr id="238" name="Slika 31">
            <a:extLst>
              <a:ext uri="{FF2B5EF4-FFF2-40B4-BE49-F238E27FC236}">
                <a16:creationId xmlns:a16="http://schemas.microsoft.com/office/drawing/2014/main" id="{1C47A29E-439E-4783-AA6C-838D430D3F3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41000" contrast="-42000"/>
          </a:blip>
          <a:stretch>
            <a:fillRect/>
          </a:stretch>
        </p:blipFill>
        <p:spPr>
          <a:xfrm>
            <a:off x="255270" y="38976306"/>
            <a:ext cx="29756734" cy="3528372"/>
          </a:xfrm>
          <a:prstGeom prst="rect">
            <a:avLst/>
          </a:prstGeom>
        </p:spPr>
      </p:pic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212A2EB2-2A0C-4B9F-BE60-610E52DFBAEF}"/>
              </a:ext>
            </a:extLst>
          </p:cNvPr>
          <p:cNvSpPr/>
          <p:nvPr/>
        </p:nvSpPr>
        <p:spPr>
          <a:xfrm>
            <a:off x="788329" y="3260844"/>
            <a:ext cx="28690617" cy="29249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Berlin Sans FB Demi" panose="020E0802020502020306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Strengthening the Capacity for Excellence of Slovenian and Croatian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Berlin Sans FB Demi" panose="020E0802020502020306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 Ecosystems to Support the Digital and Green Transitions of Maritime Regions</a:t>
            </a:r>
            <a:endParaRPr lang="hr-HR" sz="5400" b="1" dirty="0">
              <a:solidFill>
                <a:schemeClr val="bg1"/>
              </a:solidFill>
              <a:latin typeface="Berlin Sans FB Demi" panose="020E0802020502020306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hr-HR" sz="4000" dirty="0">
                <a:solidFill>
                  <a:schemeClr val="bg1"/>
                </a:solidFill>
                <a:latin typeface="Berlin Sans FB Demi" panose="020E0802020502020306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(INNO2MARE)</a:t>
            </a:r>
            <a:endParaRPr lang="en-US" sz="4000" dirty="0">
              <a:solidFill>
                <a:schemeClr val="bg1"/>
              </a:solidFill>
              <a:latin typeface="Berlin Sans FB Demi" panose="020E0802020502020306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PoljeZBesedilom 17">
            <a:extLst>
              <a:ext uri="{FF2B5EF4-FFF2-40B4-BE49-F238E27FC236}">
                <a16:creationId xmlns:a16="http://schemas.microsoft.com/office/drawing/2014/main" id="{F77A22A2-32ED-4589-84D7-9AC7973C3400}"/>
              </a:ext>
            </a:extLst>
          </p:cNvPr>
          <p:cNvSpPr txBox="1"/>
          <p:nvPr/>
        </p:nvSpPr>
        <p:spPr>
          <a:xfrm>
            <a:off x="16036" y="39140657"/>
            <a:ext cx="3023520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Driving Innovation for a Green, Digital, and Smart Maritime Ecosystems</a:t>
            </a:r>
            <a:endParaRPr lang="hr-HR" sz="40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4000" b="1" i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Strengthen the capacity for excellence of Western Slovenian and Adriatic Croatian innovation ecosystems through a set of jointly designed </a:t>
            </a:r>
            <a:br>
              <a:rPr lang="hr-HR" sz="4000" b="1" i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000" b="1" i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and implemented actions that will support the digital and green transitions of the maritime and connected industries</a:t>
            </a:r>
            <a:r>
              <a:rPr lang="hr-HR" sz="4000" b="1" i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r-HR" sz="4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Pravokotnik 151">
            <a:extLst>
              <a:ext uri="{FF2B5EF4-FFF2-40B4-BE49-F238E27FC236}">
                <a16:creationId xmlns:a16="http://schemas.microsoft.com/office/drawing/2014/main" id="{F483AF16-6716-401D-AA2F-B6FB79E82177}"/>
              </a:ext>
            </a:extLst>
          </p:cNvPr>
          <p:cNvSpPr/>
          <p:nvPr/>
        </p:nvSpPr>
        <p:spPr>
          <a:xfrm>
            <a:off x="747889" y="5384003"/>
            <a:ext cx="28771496" cy="34514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i="0" u="none" strike="noStrike" baseline="0" dirty="0">
                <a:solidFill>
                  <a:schemeClr val="bg1"/>
                </a:solidFill>
              </a:rPr>
              <a:t>Call: </a:t>
            </a:r>
            <a:r>
              <a:rPr lang="hr-HR" sz="4000" b="1" i="0" u="none" strike="noStrike" baseline="0" dirty="0">
                <a:solidFill>
                  <a:schemeClr val="bg1"/>
                </a:solidFill>
              </a:rPr>
              <a:t>EU </a:t>
            </a:r>
            <a:r>
              <a:rPr lang="en-US" sz="4000" b="1" i="0" u="none" strike="noStrike" baseline="0" dirty="0">
                <a:solidFill>
                  <a:schemeClr val="bg1"/>
                </a:solidFill>
              </a:rPr>
              <a:t>HORIZON-WIDERA-2022-ACCESS-04 (Excellence Hubs)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Budget: 4.985.150 € (240.270 € for RITEH)</a:t>
            </a:r>
            <a:endParaRPr lang="en-US" sz="4000" b="1" i="0" u="none" strike="noStrike" baseline="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Duration: 1. 1. 2023 </a:t>
            </a:r>
            <a:r>
              <a:rPr lang="hr-HR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30. 12. 2026.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no.: 101087348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Partners: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Univerza</a:t>
            </a:r>
            <a:r>
              <a:rPr lang="en-US" sz="36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3600" b="1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Ljubljani</a:t>
            </a:r>
            <a:endParaRPr lang="en-US" sz="36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Iskra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elektro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sistemske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resitve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d.o.o.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Digiteh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optimizacija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proizvodnih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procesov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d.o.o.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BSC,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poslovno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podporni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center, d.o.o.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Zveza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tehnicno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kulturo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Slovenije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Sveučilište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Rijeci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Sveučilište</a:t>
            </a:r>
            <a:r>
              <a:rPr lang="en-US" sz="3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3600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Rijeci</a:t>
            </a:r>
            <a:r>
              <a:rPr lang="en-US" sz="3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3600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Tehnički</a:t>
            </a:r>
            <a:r>
              <a:rPr lang="en-US" sz="3600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fakultet</a:t>
            </a:r>
            <a:endParaRPr lang="en-US" sz="3600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Sveučilište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Rijeci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Pomorski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fakultet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STEP RI,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znanstveno</a:t>
            </a:r>
            <a:r>
              <a:rPr lang="hr-HR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tehnologijski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park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Sveučilišta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u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Rijeci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MS TECH d.o.o.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Maritime center of excellence d.o.o.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Regionalna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razvojna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agencija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Primorsko-Goranske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županije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Centar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tehničke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kulture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Rijeka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Universiteit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Antwerpen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Hogere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Zeevaartschool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Regionalna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energetska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agencija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Kvarner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Blauwe</a:t>
            </a: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cluster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Urbanex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Haven van </a:t>
            </a:r>
            <a:r>
              <a:rPr lang="en-US" sz="36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Antwerpen-Brugge</a:t>
            </a:r>
            <a:endParaRPr lang="en-US" sz="3600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Our approach: 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hr-HR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endParaRPr lang="en-US" sz="32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Main target groups</a:t>
            </a:r>
            <a:r>
              <a:rPr lang="hr-HR" sz="40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40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Policy makers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Academic institutions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Business actors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Industry+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R&amp;I personnel, professionals in R&amp;I intensive domains, seafarers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Entrepreneurs &amp; leaders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Ecosystems’ citizens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Customers and end users</a:t>
            </a:r>
          </a:p>
          <a:p>
            <a:pPr marL="1028700" lvl="1" indent="-57150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US" sz="36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Local and regional innovation ecosystems in widening countries and beyond</a:t>
            </a:r>
          </a:p>
        </p:txBody>
      </p:sp>
      <p:pic>
        <p:nvPicPr>
          <p:cNvPr id="36" name="Slika 18">
            <a:extLst>
              <a:ext uri="{FF2B5EF4-FFF2-40B4-BE49-F238E27FC236}">
                <a16:creationId xmlns:a16="http://schemas.microsoft.com/office/drawing/2014/main" id="{9FF95D7A-F171-49F4-8436-3A3199C80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8" y="760731"/>
            <a:ext cx="9228911" cy="1798152"/>
          </a:xfrm>
          <a:prstGeom prst="rect">
            <a:avLst/>
          </a:prstGeom>
        </p:spPr>
      </p:pic>
      <p:grpSp>
        <p:nvGrpSpPr>
          <p:cNvPr id="104" name="Group 33">
            <a:extLst>
              <a:ext uri="{FF2B5EF4-FFF2-40B4-BE49-F238E27FC236}">
                <a16:creationId xmlns:a16="http://schemas.microsoft.com/office/drawing/2014/main" id="{3597761E-EEFD-48CA-9F5E-0FD38C622297}"/>
              </a:ext>
            </a:extLst>
          </p:cNvPr>
          <p:cNvGrpSpPr>
            <a:grpSpLocks/>
          </p:cNvGrpSpPr>
          <p:nvPr/>
        </p:nvGrpSpPr>
        <p:grpSpPr>
          <a:xfrm>
            <a:off x="2317156" y="21751715"/>
            <a:ext cx="11520000" cy="11509817"/>
            <a:chOff x="2504657" y="793581"/>
            <a:chExt cx="7185991" cy="5912412"/>
          </a:xfrm>
        </p:grpSpPr>
        <p:sp>
          <p:nvSpPr>
            <p:cNvPr id="105" name="Oval 10">
              <a:extLst>
                <a:ext uri="{FF2B5EF4-FFF2-40B4-BE49-F238E27FC236}">
                  <a16:creationId xmlns:a16="http://schemas.microsoft.com/office/drawing/2014/main" id="{758497EB-70E9-4348-860D-05E67EAC1290}"/>
                </a:ext>
              </a:extLst>
            </p:cNvPr>
            <p:cNvSpPr/>
            <p:nvPr/>
          </p:nvSpPr>
          <p:spPr>
            <a:xfrm>
              <a:off x="2504657" y="793581"/>
              <a:ext cx="7185991" cy="590384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6" name="Hexagon 7">
              <a:extLst>
                <a:ext uri="{FF2B5EF4-FFF2-40B4-BE49-F238E27FC236}">
                  <a16:creationId xmlns:a16="http://schemas.microsoft.com/office/drawing/2014/main" id="{F63CBADE-9B7E-42EB-AB3E-D68BAE332387}"/>
                </a:ext>
              </a:extLst>
            </p:cNvPr>
            <p:cNvSpPr/>
            <p:nvPr/>
          </p:nvSpPr>
          <p:spPr>
            <a:xfrm>
              <a:off x="3024590" y="1497019"/>
              <a:ext cx="6149569" cy="4487518"/>
            </a:xfrm>
            <a:prstGeom prst="hexagon">
              <a:avLst>
                <a:gd name="adj" fmla="val 34712"/>
                <a:gd name="vf" fmla="val 11547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7" name="Isosceles Triangle 6">
              <a:extLst>
                <a:ext uri="{FF2B5EF4-FFF2-40B4-BE49-F238E27FC236}">
                  <a16:creationId xmlns:a16="http://schemas.microsoft.com/office/drawing/2014/main" id="{2D952C3A-1EF6-4B26-914A-4A3BA1B3ACB8}"/>
                </a:ext>
              </a:extLst>
            </p:cNvPr>
            <p:cNvSpPr/>
            <p:nvPr/>
          </p:nvSpPr>
          <p:spPr>
            <a:xfrm>
              <a:off x="3628227" y="1501149"/>
              <a:ext cx="4942295" cy="2946395"/>
            </a:xfrm>
            <a:prstGeom prst="triangle">
              <a:avLst>
                <a:gd name="adj" fmla="val 48671"/>
              </a:avLst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sl-SI" sz="36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INNO2MARE</a:t>
              </a:r>
              <a:endParaRPr lang="en-GB" altLang="sl-SI" sz="2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endParaRPr lang="hr-HR" altLang="sl-SI" sz="2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GB" altLang="sl-SI" sz="2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TOWARDS </a:t>
              </a:r>
              <a:r>
                <a:rPr lang="hr-HR" altLang="sl-SI" sz="2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EXCELLENT</a:t>
              </a:r>
              <a:r>
                <a:rPr lang="en-GB" altLang="sl-SI" sz="24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MARITIME INNOVATION ECOSYSTEMS OF WESTERN SLOVENIA &amp; ADRIATIC CROATIA </a:t>
              </a:r>
              <a:endParaRPr lang="en-GB" altLang="sl-SI" sz="240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endParaRPr lang="en-GB" sz="2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8" name="TextBox 11">
              <a:extLst>
                <a:ext uri="{FF2B5EF4-FFF2-40B4-BE49-F238E27FC236}">
                  <a16:creationId xmlns:a16="http://schemas.microsoft.com/office/drawing/2014/main" id="{4295F5F9-9563-41AA-BDED-4BCEFC08AD54}"/>
                </a:ext>
              </a:extLst>
            </p:cNvPr>
            <p:cNvSpPr txBox="1"/>
            <p:nvPr/>
          </p:nvSpPr>
          <p:spPr>
            <a:xfrm rot="18283445">
              <a:off x="2860431" y="2543002"/>
              <a:ext cx="3012824" cy="53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Ecosystems’ characteristics, commonalities and needs</a:t>
              </a:r>
            </a:p>
          </p:txBody>
        </p:sp>
        <p:sp>
          <p:nvSpPr>
            <p:cNvPr id="109" name="TextBox 12">
              <a:extLst>
                <a:ext uri="{FF2B5EF4-FFF2-40B4-BE49-F238E27FC236}">
                  <a16:creationId xmlns:a16="http://schemas.microsoft.com/office/drawing/2014/main" id="{168B4D00-BF7C-4EA5-91CA-684730CD6D1D}"/>
                </a:ext>
              </a:extLst>
            </p:cNvPr>
            <p:cNvSpPr txBox="1"/>
            <p:nvPr/>
          </p:nvSpPr>
          <p:spPr>
            <a:xfrm rot="3300000">
              <a:off x="6338994" y="2545268"/>
              <a:ext cx="2972852" cy="53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Integration within EU, national and regional policy framework</a:t>
              </a:r>
            </a:p>
          </p:txBody>
        </p:sp>
        <p:sp>
          <p:nvSpPr>
            <p:cNvPr id="110" name="TextBox 13">
              <a:extLst>
                <a:ext uri="{FF2B5EF4-FFF2-40B4-BE49-F238E27FC236}">
                  <a16:creationId xmlns:a16="http://schemas.microsoft.com/office/drawing/2014/main" id="{67E04F4B-66E8-4644-80EF-70BCBA8806D1}"/>
                </a:ext>
              </a:extLst>
            </p:cNvPr>
            <p:cNvSpPr txBox="1"/>
            <p:nvPr/>
          </p:nvSpPr>
          <p:spPr>
            <a:xfrm>
              <a:off x="4363962" y="4705042"/>
              <a:ext cx="3470826" cy="932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Transfer of best practices </a:t>
              </a:r>
              <a:br>
                <a:rPr lang="hr-HR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from the world-class </a:t>
              </a:r>
              <a:br>
                <a:rPr lang="hr-HR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maritime innovation </a:t>
              </a:r>
              <a:br>
                <a:rPr lang="hr-HR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ecosystem</a:t>
              </a:r>
            </a:p>
          </p:txBody>
        </p:sp>
        <p:sp>
          <p:nvSpPr>
            <p:cNvPr id="111" name="TextBox 14">
              <a:extLst>
                <a:ext uri="{FF2B5EF4-FFF2-40B4-BE49-F238E27FC236}">
                  <a16:creationId xmlns:a16="http://schemas.microsoft.com/office/drawing/2014/main" id="{64291AE6-B90E-4B6A-A8AA-4796343DA9E7}"/>
                </a:ext>
              </a:extLst>
            </p:cNvPr>
            <p:cNvSpPr txBox="1"/>
            <p:nvPr/>
          </p:nvSpPr>
          <p:spPr>
            <a:xfrm rot="18308508">
              <a:off x="2170659" y="2144512"/>
              <a:ext cx="2751063" cy="53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Cross-border </a:t>
              </a:r>
            </a:p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joint R&amp;I strategy</a:t>
              </a:r>
            </a:p>
          </p:txBody>
        </p:sp>
        <p:sp>
          <p:nvSpPr>
            <p:cNvPr id="112" name="TextBox 15">
              <a:extLst>
                <a:ext uri="{FF2B5EF4-FFF2-40B4-BE49-F238E27FC236}">
                  <a16:creationId xmlns:a16="http://schemas.microsoft.com/office/drawing/2014/main" id="{02E06671-9D11-4CE3-9799-770FD9F7C432}"/>
                </a:ext>
              </a:extLst>
            </p:cNvPr>
            <p:cNvSpPr txBox="1"/>
            <p:nvPr/>
          </p:nvSpPr>
          <p:spPr>
            <a:xfrm rot="3279904">
              <a:off x="7233780" y="2329093"/>
              <a:ext cx="2728539" cy="29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R&amp;I pilot projects</a:t>
              </a:r>
            </a:p>
          </p:txBody>
        </p:sp>
        <p:sp>
          <p:nvSpPr>
            <p:cNvPr id="113" name="TextBox 16">
              <a:extLst>
                <a:ext uri="{FF2B5EF4-FFF2-40B4-BE49-F238E27FC236}">
                  <a16:creationId xmlns:a16="http://schemas.microsoft.com/office/drawing/2014/main" id="{0CB19974-76BE-4A70-9BDA-2C30E1EF1376}"/>
                </a:ext>
              </a:extLst>
            </p:cNvPr>
            <p:cNvSpPr txBox="1"/>
            <p:nvPr/>
          </p:nvSpPr>
          <p:spPr>
            <a:xfrm rot="3300000">
              <a:off x="2261307" y="4907376"/>
              <a:ext cx="2738560" cy="29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Visibility raising</a:t>
              </a:r>
            </a:p>
          </p:txBody>
        </p:sp>
        <p:sp>
          <p:nvSpPr>
            <p:cNvPr id="114" name="TextBox 17">
              <a:extLst>
                <a:ext uri="{FF2B5EF4-FFF2-40B4-BE49-F238E27FC236}">
                  <a16:creationId xmlns:a16="http://schemas.microsoft.com/office/drawing/2014/main" id="{8461420C-E1D8-4CC8-B3DB-057428F2FD32}"/>
                </a:ext>
              </a:extLst>
            </p:cNvPr>
            <p:cNvSpPr txBox="1"/>
            <p:nvPr/>
          </p:nvSpPr>
          <p:spPr>
            <a:xfrm>
              <a:off x="4297657" y="1094388"/>
              <a:ext cx="3503597" cy="28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Joint action and investment plan</a:t>
              </a:r>
            </a:p>
          </p:txBody>
        </p:sp>
        <p:sp>
          <p:nvSpPr>
            <p:cNvPr id="115" name="TextBox 18">
              <a:extLst>
                <a:ext uri="{FF2B5EF4-FFF2-40B4-BE49-F238E27FC236}">
                  <a16:creationId xmlns:a16="http://schemas.microsoft.com/office/drawing/2014/main" id="{3CF223B4-87CC-4A4A-99F5-08031CA5845A}"/>
                </a:ext>
              </a:extLst>
            </p:cNvPr>
            <p:cNvSpPr txBox="1"/>
            <p:nvPr/>
          </p:nvSpPr>
          <p:spPr>
            <a:xfrm rot="18308639">
              <a:off x="7200441" y="4891015"/>
              <a:ext cx="2789414" cy="292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Roadmaps for pilot projects</a:t>
              </a:r>
            </a:p>
          </p:txBody>
        </p:sp>
        <p:sp>
          <p:nvSpPr>
            <p:cNvPr id="116" name="TextBox 19">
              <a:extLst>
                <a:ext uri="{FF2B5EF4-FFF2-40B4-BE49-F238E27FC236}">
                  <a16:creationId xmlns:a16="http://schemas.microsoft.com/office/drawing/2014/main" id="{BC5CECAB-767B-408E-8152-3B342E9C12E5}"/>
                </a:ext>
              </a:extLst>
            </p:cNvPr>
            <p:cNvSpPr txBox="1"/>
            <p:nvPr/>
          </p:nvSpPr>
          <p:spPr>
            <a:xfrm>
              <a:off x="4098409" y="5959444"/>
              <a:ext cx="3935904" cy="746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Community engagement, knowledge </a:t>
              </a:r>
              <a:br>
                <a:rPr lang="hr-HR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transfer, training  and talent </a:t>
              </a:r>
              <a:br>
                <a:rPr lang="hr-HR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2800" b="1" dirty="0">
                  <a:solidFill>
                    <a:srgbClr val="0020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attraction </a:t>
              </a:r>
            </a:p>
          </p:txBody>
        </p:sp>
        <p:sp>
          <p:nvSpPr>
            <p:cNvPr id="117" name="Rectangle 5">
              <a:extLst>
                <a:ext uri="{FF2B5EF4-FFF2-40B4-BE49-F238E27FC236}">
                  <a16:creationId xmlns:a16="http://schemas.microsoft.com/office/drawing/2014/main" id="{B890AABA-70D8-44DD-9CF0-FB0BAF399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633" y="3480063"/>
              <a:ext cx="2626572" cy="265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GB" altLang="sl-SI" sz="3200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8" name="TextBox 30">
              <a:extLst>
                <a:ext uri="{FF2B5EF4-FFF2-40B4-BE49-F238E27FC236}">
                  <a16:creationId xmlns:a16="http://schemas.microsoft.com/office/drawing/2014/main" id="{0D0C98EC-A31E-4A0F-87D0-F75F43CAFCDC}"/>
                </a:ext>
              </a:extLst>
            </p:cNvPr>
            <p:cNvSpPr txBox="1"/>
            <p:nvPr/>
          </p:nvSpPr>
          <p:spPr>
            <a:xfrm>
              <a:off x="4989295" y="2906636"/>
              <a:ext cx="2246671" cy="248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sl-SI" sz="2400" b="1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3382926-7BCA-4BEC-92AD-297E47B90305}"/>
              </a:ext>
            </a:extLst>
          </p:cNvPr>
          <p:cNvGrpSpPr/>
          <p:nvPr/>
        </p:nvGrpSpPr>
        <p:grpSpPr>
          <a:xfrm>
            <a:off x="15046445" y="20745131"/>
            <a:ext cx="13989791" cy="14843438"/>
            <a:chOff x="5673055" y="642874"/>
            <a:chExt cx="4232945" cy="5120137"/>
          </a:xfrm>
        </p:grpSpPr>
        <p:sp>
          <p:nvSpPr>
            <p:cNvPr id="182" name="Šestkotnik 120">
              <a:extLst>
                <a:ext uri="{FF2B5EF4-FFF2-40B4-BE49-F238E27FC236}">
                  <a16:creationId xmlns:a16="http://schemas.microsoft.com/office/drawing/2014/main" id="{819E0718-EC79-404B-8ACC-A00253F7D98B}"/>
                </a:ext>
              </a:extLst>
            </p:cNvPr>
            <p:cNvSpPr/>
            <p:nvPr/>
          </p:nvSpPr>
          <p:spPr>
            <a:xfrm>
              <a:off x="7862849" y="2253312"/>
              <a:ext cx="848735" cy="720134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183" name="Pravokotnik 121">
              <a:extLst>
                <a:ext uri="{FF2B5EF4-FFF2-40B4-BE49-F238E27FC236}">
                  <a16:creationId xmlns:a16="http://schemas.microsoft.com/office/drawing/2014/main" id="{2767DB14-E7E6-49F5-8F83-D559288F0016}"/>
                </a:ext>
              </a:extLst>
            </p:cNvPr>
            <p:cNvSpPr/>
            <p:nvPr/>
          </p:nvSpPr>
          <p:spPr>
            <a:xfrm>
              <a:off x="6646628" y="1261921"/>
              <a:ext cx="1557573" cy="711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</a:rPr>
                <a:t>Develop the joint R&amp;I strategy for strengthening the maritime innovation ecosystems’ excellence.</a:t>
              </a:r>
            </a:p>
          </p:txBody>
        </p:sp>
        <p:sp>
          <p:nvSpPr>
            <p:cNvPr id="184" name="Pravokotnik 122">
              <a:extLst>
                <a:ext uri="{FF2B5EF4-FFF2-40B4-BE49-F238E27FC236}">
                  <a16:creationId xmlns:a16="http://schemas.microsoft.com/office/drawing/2014/main" id="{05ED4295-E82C-4FE9-9B9B-15A8339C0C97}"/>
                </a:ext>
              </a:extLst>
            </p:cNvPr>
            <p:cNvSpPr/>
            <p:nvPr/>
          </p:nvSpPr>
          <p:spPr>
            <a:xfrm>
              <a:off x="7899400" y="2419464"/>
              <a:ext cx="795443" cy="244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185" name="Skupina 123">
              <a:extLst>
                <a:ext uri="{FF2B5EF4-FFF2-40B4-BE49-F238E27FC236}">
                  <a16:creationId xmlns:a16="http://schemas.microsoft.com/office/drawing/2014/main" id="{C917925F-E3D1-4C1B-9F08-150F886DCC85}"/>
                </a:ext>
              </a:extLst>
            </p:cNvPr>
            <p:cNvGrpSpPr/>
            <p:nvPr/>
          </p:nvGrpSpPr>
          <p:grpSpPr>
            <a:xfrm>
              <a:off x="7226300" y="2011175"/>
              <a:ext cx="1060451" cy="189100"/>
              <a:chOff x="763770" y="2993625"/>
              <a:chExt cx="3949016" cy="324456"/>
            </a:xfrm>
          </p:grpSpPr>
          <p:cxnSp>
            <p:nvCxnSpPr>
              <p:cNvPr id="186" name="Raven povezovalnik 124">
                <a:extLst>
                  <a:ext uri="{FF2B5EF4-FFF2-40B4-BE49-F238E27FC236}">
                    <a16:creationId xmlns:a16="http://schemas.microsoft.com/office/drawing/2014/main" id="{9C7BA4AB-B843-46E5-A395-DBA31B62A4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770" y="2993625"/>
                <a:ext cx="380805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aven povezovalnik 125">
                <a:extLst>
                  <a:ext uri="{FF2B5EF4-FFF2-40B4-BE49-F238E27FC236}">
                    <a16:creationId xmlns:a16="http://schemas.microsoft.com/office/drawing/2014/main" id="{F73FE2C7-08C6-482A-8B35-8033620E6A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1824" y="2993625"/>
                <a:ext cx="140962" cy="32445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8" name="Šestkotnik 127">
              <a:extLst>
                <a:ext uri="{FF2B5EF4-FFF2-40B4-BE49-F238E27FC236}">
                  <a16:creationId xmlns:a16="http://schemas.microsoft.com/office/drawing/2014/main" id="{02D7A101-05E8-4D83-A8E3-2CCA97F52447}"/>
                </a:ext>
              </a:extLst>
            </p:cNvPr>
            <p:cNvSpPr/>
            <p:nvPr/>
          </p:nvSpPr>
          <p:spPr>
            <a:xfrm>
              <a:off x="8575597" y="2625870"/>
              <a:ext cx="848735" cy="720134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189" name="Pravokotnik 128">
              <a:extLst>
                <a:ext uri="{FF2B5EF4-FFF2-40B4-BE49-F238E27FC236}">
                  <a16:creationId xmlns:a16="http://schemas.microsoft.com/office/drawing/2014/main" id="{3B7A9F38-BB4C-4A2A-94BE-9CD6FBA8CD91}"/>
                </a:ext>
              </a:extLst>
            </p:cNvPr>
            <p:cNvSpPr/>
            <p:nvPr/>
          </p:nvSpPr>
          <p:spPr>
            <a:xfrm>
              <a:off x="8610600" y="2765987"/>
              <a:ext cx="794526" cy="28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0" name="Pravokotnik 129">
              <a:extLst>
                <a:ext uri="{FF2B5EF4-FFF2-40B4-BE49-F238E27FC236}">
                  <a16:creationId xmlns:a16="http://schemas.microsoft.com/office/drawing/2014/main" id="{AB96490D-D872-45C0-A64E-B1CA9FC55E2E}"/>
                </a:ext>
              </a:extLst>
            </p:cNvPr>
            <p:cNvSpPr/>
            <p:nvPr/>
          </p:nvSpPr>
          <p:spPr>
            <a:xfrm>
              <a:off x="8369300" y="642874"/>
              <a:ext cx="1536700" cy="105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</a:rPr>
                <a:t>Contribute to knowledge gaps in maritime R&amp;I through co-design and joint implementation of three pilot projects by ecosystem actors.</a:t>
              </a:r>
            </a:p>
          </p:txBody>
        </p:sp>
        <p:grpSp>
          <p:nvGrpSpPr>
            <p:cNvPr id="191" name="Skupina 130">
              <a:extLst>
                <a:ext uri="{FF2B5EF4-FFF2-40B4-BE49-F238E27FC236}">
                  <a16:creationId xmlns:a16="http://schemas.microsoft.com/office/drawing/2014/main" id="{9CE3B9DD-879E-4947-ABE0-F59EC655D216}"/>
                </a:ext>
              </a:extLst>
            </p:cNvPr>
            <p:cNvGrpSpPr/>
            <p:nvPr/>
          </p:nvGrpSpPr>
          <p:grpSpPr>
            <a:xfrm flipH="1">
              <a:off x="8999784" y="1676401"/>
              <a:ext cx="601416" cy="873860"/>
              <a:chOff x="445719" y="1194405"/>
              <a:chExt cx="3457481" cy="243817"/>
            </a:xfrm>
          </p:grpSpPr>
          <p:cxnSp>
            <p:nvCxnSpPr>
              <p:cNvPr id="192" name="Raven povezovalnik 131">
                <a:extLst>
                  <a:ext uri="{FF2B5EF4-FFF2-40B4-BE49-F238E27FC236}">
                    <a16:creationId xmlns:a16="http://schemas.microsoft.com/office/drawing/2014/main" id="{0FFC048D-BAD0-4DB1-A391-34C982086A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719" y="1194405"/>
                <a:ext cx="328927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aven povezovalnik 132">
                <a:extLst>
                  <a:ext uri="{FF2B5EF4-FFF2-40B4-BE49-F238E27FC236}">
                    <a16:creationId xmlns:a16="http://schemas.microsoft.com/office/drawing/2014/main" id="{6005DC0D-7C13-4A51-95AB-04AD1DEBE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1818" y="1196363"/>
                <a:ext cx="201382" cy="241859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Šestkotnik 134">
              <a:extLst>
                <a:ext uri="{FF2B5EF4-FFF2-40B4-BE49-F238E27FC236}">
                  <a16:creationId xmlns:a16="http://schemas.microsoft.com/office/drawing/2014/main" id="{F042B6E5-D5B5-49A7-8312-066817DE91BC}"/>
                </a:ext>
              </a:extLst>
            </p:cNvPr>
            <p:cNvSpPr/>
            <p:nvPr/>
          </p:nvSpPr>
          <p:spPr>
            <a:xfrm>
              <a:off x="7150101" y="2628716"/>
              <a:ext cx="848735" cy="720134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195" name="Pravokotnik 135">
              <a:extLst>
                <a:ext uri="{FF2B5EF4-FFF2-40B4-BE49-F238E27FC236}">
                  <a16:creationId xmlns:a16="http://schemas.microsoft.com/office/drawing/2014/main" id="{30E3EE9E-C971-4F5C-AB8A-0EA03B1E0014}"/>
                </a:ext>
              </a:extLst>
            </p:cNvPr>
            <p:cNvSpPr/>
            <p:nvPr/>
          </p:nvSpPr>
          <p:spPr>
            <a:xfrm>
              <a:off x="7191375" y="2809415"/>
              <a:ext cx="770023" cy="28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96" name="Pravokotnik 136">
              <a:extLst>
                <a:ext uri="{FF2B5EF4-FFF2-40B4-BE49-F238E27FC236}">
                  <a16:creationId xmlns:a16="http://schemas.microsoft.com/office/drawing/2014/main" id="{43020214-AEDE-4CE7-B65F-34F1C090AB96}"/>
                </a:ext>
              </a:extLst>
            </p:cNvPr>
            <p:cNvSpPr/>
            <p:nvPr/>
          </p:nvSpPr>
          <p:spPr>
            <a:xfrm>
              <a:off x="5673055" y="3489148"/>
              <a:ext cx="1438712" cy="105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</a:rPr>
                <a:t>Develop the joint action &amp; investment plan for building coordinated, resilient, attractive</a:t>
              </a:r>
              <a:r>
                <a:rPr lang="hr-HR" sz="3200" dirty="0">
                  <a:solidFill>
                    <a:schemeClr val="bg1"/>
                  </a:solidFill>
                </a:rPr>
                <a:t>, </a:t>
              </a:r>
              <a:r>
                <a:rPr lang="en-GB" sz="3200" dirty="0">
                  <a:solidFill>
                    <a:schemeClr val="bg1"/>
                  </a:solidFill>
                </a:rPr>
                <a:t>and sustainable maritime innovation ecosystems.</a:t>
              </a:r>
            </a:p>
          </p:txBody>
        </p:sp>
        <p:grpSp>
          <p:nvGrpSpPr>
            <p:cNvPr id="197" name="Skupina 137">
              <a:extLst>
                <a:ext uri="{FF2B5EF4-FFF2-40B4-BE49-F238E27FC236}">
                  <a16:creationId xmlns:a16="http://schemas.microsoft.com/office/drawing/2014/main" id="{E1DE9576-DD70-4A72-AF0D-C4E497871BB1}"/>
                </a:ext>
              </a:extLst>
            </p:cNvPr>
            <p:cNvGrpSpPr/>
            <p:nvPr/>
          </p:nvGrpSpPr>
          <p:grpSpPr>
            <a:xfrm flipH="1" flipV="1">
              <a:off x="6328148" y="3225799"/>
              <a:ext cx="861639" cy="279400"/>
              <a:chOff x="-687094" y="825439"/>
              <a:chExt cx="3783536" cy="647066"/>
            </a:xfrm>
          </p:grpSpPr>
          <p:cxnSp>
            <p:nvCxnSpPr>
              <p:cNvPr id="198" name="Raven povezovalnik 138">
                <a:extLst>
                  <a:ext uri="{FF2B5EF4-FFF2-40B4-BE49-F238E27FC236}">
                    <a16:creationId xmlns:a16="http://schemas.microsoft.com/office/drawing/2014/main" id="{01BFCD29-9CD8-4752-BAED-F25A00A0FA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52743" y="825439"/>
                <a:ext cx="314918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aven povezovalnik 139">
                <a:extLst>
                  <a:ext uri="{FF2B5EF4-FFF2-40B4-BE49-F238E27FC236}">
                    <a16:creationId xmlns:a16="http://schemas.microsoft.com/office/drawing/2014/main" id="{A9047279-7519-434C-97FC-E6BA478119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687094" y="830063"/>
                <a:ext cx="662234" cy="642442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Šestkotnik 141">
              <a:extLst>
                <a:ext uri="{FF2B5EF4-FFF2-40B4-BE49-F238E27FC236}">
                  <a16:creationId xmlns:a16="http://schemas.microsoft.com/office/drawing/2014/main" id="{2B8A7E4F-5C48-4C54-A587-B45ABFC2C0DD}"/>
                </a:ext>
              </a:extLst>
            </p:cNvPr>
            <p:cNvSpPr/>
            <p:nvPr/>
          </p:nvSpPr>
          <p:spPr>
            <a:xfrm>
              <a:off x="7862848" y="3027352"/>
              <a:ext cx="848735" cy="720134"/>
            </a:xfrm>
            <a:prstGeom prst="hexagon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</a:endParaRPr>
            </a:p>
          </p:txBody>
        </p:sp>
        <p:sp>
          <p:nvSpPr>
            <p:cNvPr id="201" name="Pravokotnik 142">
              <a:extLst>
                <a:ext uri="{FF2B5EF4-FFF2-40B4-BE49-F238E27FC236}">
                  <a16:creationId xmlns:a16="http://schemas.microsoft.com/office/drawing/2014/main" id="{28E5B404-6774-428A-8B4B-58267B2413D6}"/>
                </a:ext>
              </a:extLst>
            </p:cNvPr>
            <p:cNvSpPr/>
            <p:nvPr/>
          </p:nvSpPr>
          <p:spPr>
            <a:xfrm>
              <a:off x="7886700" y="3198574"/>
              <a:ext cx="796131" cy="265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02" name="Pravokotnik 143">
              <a:extLst>
                <a:ext uri="{FF2B5EF4-FFF2-40B4-BE49-F238E27FC236}">
                  <a16:creationId xmlns:a16="http://schemas.microsoft.com/office/drawing/2014/main" id="{9AE41C43-FD21-44DE-A3A4-149BC576F1D0}"/>
                </a:ext>
              </a:extLst>
            </p:cNvPr>
            <p:cNvSpPr/>
            <p:nvPr/>
          </p:nvSpPr>
          <p:spPr>
            <a:xfrm>
              <a:off x="8449221" y="4145694"/>
              <a:ext cx="1291680" cy="139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</a:rPr>
                <a:t>Accelerate the uptake of new technologies by the ecosystems’ industry through preplanning for pilots and demonstrators based on the three R&amp;I pilot projects.</a:t>
              </a:r>
            </a:p>
          </p:txBody>
        </p:sp>
        <p:grpSp>
          <p:nvGrpSpPr>
            <p:cNvPr id="203" name="Skupina 144">
              <a:extLst>
                <a:ext uri="{FF2B5EF4-FFF2-40B4-BE49-F238E27FC236}">
                  <a16:creationId xmlns:a16="http://schemas.microsoft.com/office/drawing/2014/main" id="{1627D32D-E68C-4525-8196-6E38670BDF9D}"/>
                </a:ext>
              </a:extLst>
            </p:cNvPr>
            <p:cNvGrpSpPr/>
            <p:nvPr/>
          </p:nvGrpSpPr>
          <p:grpSpPr>
            <a:xfrm>
              <a:off x="6736909" y="4205524"/>
              <a:ext cx="850087" cy="448949"/>
              <a:chOff x="-9449065" y="-28572"/>
              <a:chExt cx="14884053" cy="1041807"/>
            </a:xfrm>
          </p:grpSpPr>
          <p:cxnSp>
            <p:nvCxnSpPr>
              <p:cNvPr id="204" name="Raven povezovalnik 145">
                <a:extLst>
                  <a:ext uri="{FF2B5EF4-FFF2-40B4-BE49-F238E27FC236}">
                    <a16:creationId xmlns:a16="http://schemas.microsoft.com/office/drawing/2014/main" id="{97779448-4C48-4BFE-B93A-E4712AA7C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9449065" y="1013235"/>
                <a:ext cx="1112949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aven povezovalnik 146">
                <a:extLst>
                  <a:ext uri="{FF2B5EF4-FFF2-40B4-BE49-F238E27FC236}">
                    <a16:creationId xmlns:a16="http://schemas.microsoft.com/office/drawing/2014/main" id="{763ACC89-0B1C-4CF3-9A88-D0C53105A6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1922" y="-28572"/>
                <a:ext cx="3833066" cy="1041807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Šestkotnik 148">
              <a:extLst>
                <a:ext uri="{FF2B5EF4-FFF2-40B4-BE49-F238E27FC236}">
                  <a16:creationId xmlns:a16="http://schemas.microsoft.com/office/drawing/2014/main" id="{2E2A7566-0501-427F-846F-3BC4DA5D0FE2}"/>
                </a:ext>
              </a:extLst>
            </p:cNvPr>
            <p:cNvSpPr/>
            <p:nvPr/>
          </p:nvSpPr>
          <p:spPr>
            <a:xfrm>
              <a:off x="7169151" y="3397842"/>
              <a:ext cx="848735" cy="720134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207" name="Pravokotnik 149">
              <a:extLst>
                <a:ext uri="{FF2B5EF4-FFF2-40B4-BE49-F238E27FC236}">
                  <a16:creationId xmlns:a16="http://schemas.microsoft.com/office/drawing/2014/main" id="{954110AB-9AED-46AB-A46A-289D16172DBB}"/>
                </a:ext>
              </a:extLst>
            </p:cNvPr>
            <p:cNvSpPr/>
            <p:nvPr/>
          </p:nvSpPr>
          <p:spPr>
            <a:xfrm>
              <a:off x="7197725" y="3579437"/>
              <a:ext cx="785059" cy="286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208" name="Pravokotnik 150">
              <a:extLst>
                <a:ext uri="{FF2B5EF4-FFF2-40B4-BE49-F238E27FC236}">
                  <a16:creationId xmlns:a16="http://schemas.microsoft.com/office/drawing/2014/main" id="{6EF717EC-D271-4559-8B3F-5B496CFC48A7}"/>
                </a:ext>
              </a:extLst>
            </p:cNvPr>
            <p:cNvSpPr/>
            <p:nvPr/>
          </p:nvSpPr>
          <p:spPr>
            <a:xfrm>
              <a:off x="5908674" y="4711974"/>
              <a:ext cx="1914526" cy="1051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</a:rPr>
                <a:t>Enhance the level of collaboration within and between place-based ecosystems through innovative approaches to knowledge transfer, community engagement and competence building.</a:t>
              </a:r>
            </a:p>
          </p:txBody>
        </p:sp>
        <p:grpSp>
          <p:nvGrpSpPr>
            <p:cNvPr id="209" name="Skupina 151">
              <a:extLst>
                <a:ext uri="{FF2B5EF4-FFF2-40B4-BE49-F238E27FC236}">
                  <a16:creationId xmlns:a16="http://schemas.microsoft.com/office/drawing/2014/main" id="{2AFBF8AF-F6F3-484D-89B2-646DF754E28C}"/>
                </a:ext>
              </a:extLst>
            </p:cNvPr>
            <p:cNvGrpSpPr/>
            <p:nvPr/>
          </p:nvGrpSpPr>
          <p:grpSpPr>
            <a:xfrm>
              <a:off x="8289926" y="3835400"/>
              <a:ext cx="1120774" cy="304800"/>
              <a:chOff x="-1240639" y="337854"/>
              <a:chExt cx="3463777" cy="856556"/>
            </a:xfrm>
          </p:grpSpPr>
          <p:cxnSp>
            <p:nvCxnSpPr>
              <p:cNvPr id="210" name="Raven povezovalnik 152">
                <a:extLst>
                  <a:ext uri="{FF2B5EF4-FFF2-40B4-BE49-F238E27FC236}">
                    <a16:creationId xmlns:a16="http://schemas.microsoft.com/office/drawing/2014/main" id="{44CE632F-052C-40E5-8066-246E4F0C8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504044" y="1194404"/>
                <a:ext cx="2727182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Raven povezovalnik 153">
                <a:extLst>
                  <a:ext uri="{FF2B5EF4-FFF2-40B4-BE49-F238E27FC236}">
                    <a16:creationId xmlns:a16="http://schemas.microsoft.com/office/drawing/2014/main" id="{503CA0E5-9203-4FAC-A4BD-17BB8F982B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240639" y="337854"/>
                <a:ext cx="746411" cy="856556"/>
              </a:xfrm>
              <a:prstGeom prst="line">
                <a:avLst/>
              </a:prstGeom>
              <a:ln w="25400">
                <a:solidFill>
                  <a:schemeClr val="bg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Skupina 147">
            <a:extLst>
              <a:ext uri="{FF2B5EF4-FFF2-40B4-BE49-F238E27FC236}">
                <a16:creationId xmlns:a16="http://schemas.microsoft.com/office/drawing/2014/main" id="{F4B75240-FF37-4F66-A3BE-1A21EE84F84D}"/>
              </a:ext>
            </a:extLst>
          </p:cNvPr>
          <p:cNvGrpSpPr/>
          <p:nvPr/>
        </p:nvGrpSpPr>
        <p:grpSpPr>
          <a:xfrm>
            <a:off x="21387749" y="623421"/>
            <a:ext cx="8573596" cy="2072773"/>
            <a:chOff x="8588472" y="5686425"/>
            <a:chExt cx="1886647" cy="589682"/>
          </a:xfrm>
        </p:grpSpPr>
        <p:sp>
          <p:nvSpPr>
            <p:cNvPr id="214" name="PoljeZBesedilom 148">
              <a:extLst>
                <a:ext uri="{FF2B5EF4-FFF2-40B4-BE49-F238E27FC236}">
                  <a16:creationId xmlns:a16="http://schemas.microsoft.com/office/drawing/2014/main" id="{0FA03164-199A-467A-9F45-EB41273340D6}"/>
                </a:ext>
              </a:extLst>
            </p:cNvPr>
            <p:cNvSpPr txBox="1"/>
            <p:nvPr/>
          </p:nvSpPr>
          <p:spPr>
            <a:xfrm>
              <a:off x="9467055" y="5722966"/>
              <a:ext cx="1008064" cy="5165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Funded by </a:t>
              </a:r>
              <a:endParaRPr lang="sl-SI" sz="28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GB" sz="28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the European Union </a:t>
              </a:r>
              <a:endParaRPr lang="sl-SI" sz="28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GB" sz="280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under the Horizon Europe Grant N°101087348</a:t>
              </a:r>
            </a:p>
          </p:txBody>
        </p:sp>
        <p:pic>
          <p:nvPicPr>
            <p:cNvPr id="215" name="Slika 149">
              <a:extLst>
                <a:ext uri="{FF2B5EF4-FFF2-40B4-BE49-F238E27FC236}">
                  <a16:creationId xmlns:a16="http://schemas.microsoft.com/office/drawing/2014/main" id="{F7E0FEA4-B4EB-4427-8487-48C17BEC2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35"/>
            <a:stretch/>
          </p:blipFill>
          <p:spPr>
            <a:xfrm>
              <a:off x="8588472" y="5686425"/>
              <a:ext cx="845047" cy="589682"/>
            </a:xfrm>
            <a:prstGeom prst="rect">
              <a:avLst/>
            </a:prstGeom>
          </p:spPr>
        </p:pic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87EC8FF2-23E4-45CA-8D23-AF4B0171A0B7}"/>
              </a:ext>
            </a:extLst>
          </p:cNvPr>
          <p:cNvGrpSpPr/>
          <p:nvPr/>
        </p:nvGrpSpPr>
        <p:grpSpPr>
          <a:xfrm>
            <a:off x="19271824" y="7736375"/>
            <a:ext cx="10207122" cy="11022463"/>
            <a:chOff x="19312263" y="7540306"/>
            <a:chExt cx="10207122" cy="11022463"/>
          </a:xfrm>
        </p:grpSpPr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id="{C17DB605-CB83-496C-9956-DC52D44C6B35}"/>
                </a:ext>
              </a:extLst>
            </p:cNvPr>
            <p:cNvSpPr/>
            <p:nvPr/>
          </p:nvSpPr>
          <p:spPr>
            <a:xfrm>
              <a:off x="19312263" y="7540306"/>
              <a:ext cx="10207122" cy="11022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A1DF08EE-F300-414B-8B4E-7F85B06AA922}"/>
                </a:ext>
              </a:extLst>
            </p:cNvPr>
            <p:cNvGrpSpPr/>
            <p:nvPr/>
          </p:nvGrpSpPr>
          <p:grpSpPr>
            <a:xfrm>
              <a:off x="19843218" y="8319180"/>
              <a:ext cx="9145213" cy="9464714"/>
              <a:chOff x="69189" y="967610"/>
              <a:chExt cx="3182710" cy="4995489"/>
            </a:xfrm>
          </p:grpSpPr>
          <p:pic>
            <p:nvPicPr>
              <p:cNvPr id="219" name="Picture 1">
                <a:extLst>
                  <a:ext uri="{FF2B5EF4-FFF2-40B4-BE49-F238E27FC236}">
                    <a16:creationId xmlns:a16="http://schemas.microsoft.com/office/drawing/2014/main" id="{43B79AD0-F720-41CD-B952-9070582BFE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89" y="967610"/>
                <a:ext cx="1054762" cy="606281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43">
                <a:extLst>
                  <a:ext uri="{FF2B5EF4-FFF2-40B4-BE49-F238E27FC236}">
                    <a16:creationId xmlns:a16="http://schemas.microsoft.com/office/drawing/2014/main" id="{1812C5B3-3C74-4921-82A1-4097933A3F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862" y="2282760"/>
                <a:ext cx="1219200" cy="48577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44">
                <a:extLst>
                  <a:ext uri="{FF2B5EF4-FFF2-40B4-BE49-F238E27FC236}">
                    <a16:creationId xmlns:a16="http://schemas.microsoft.com/office/drawing/2014/main" id="{878F2438-19EC-480B-81BB-213AAD6BB8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613" y="4161457"/>
                <a:ext cx="1104900" cy="55245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24">
                <a:extLst>
                  <a:ext uri="{FF2B5EF4-FFF2-40B4-BE49-F238E27FC236}">
                    <a16:creationId xmlns:a16="http://schemas.microsoft.com/office/drawing/2014/main" id="{56D8DFD9-B6AD-4923-9999-A6D626E59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6745" y="1167635"/>
                <a:ext cx="888755" cy="37031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13">
                <a:extLst>
                  <a:ext uri="{FF2B5EF4-FFF2-40B4-BE49-F238E27FC236}">
                    <a16:creationId xmlns:a16="http://schemas.microsoft.com/office/drawing/2014/main" id="{77489079-9362-4DC9-A3C6-97B468BDE5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611" y="1840736"/>
                <a:ext cx="1047750" cy="27622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4" name="Picture 37">
                <a:extLst>
                  <a:ext uri="{FF2B5EF4-FFF2-40B4-BE49-F238E27FC236}">
                    <a16:creationId xmlns:a16="http://schemas.microsoft.com/office/drawing/2014/main" id="{00CF687E-14D3-47B0-82E5-1A052F67C6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604" y="2354196"/>
                <a:ext cx="1409700" cy="40005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25">
                <a:extLst>
                  <a:ext uri="{FF2B5EF4-FFF2-40B4-BE49-F238E27FC236}">
                    <a16:creationId xmlns:a16="http://schemas.microsoft.com/office/drawing/2014/main" id="{2E380ECC-0CB1-4658-AD0F-F9C30308C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27" y="4271699"/>
                <a:ext cx="971550" cy="40957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42">
                <a:extLst>
                  <a:ext uri="{FF2B5EF4-FFF2-40B4-BE49-F238E27FC236}">
                    <a16:creationId xmlns:a16="http://schemas.microsoft.com/office/drawing/2014/main" id="{DCB696CE-196D-46D6-8994-E7768EB15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698" y="2948140"/>
                <a:ext cx="742950" cy="37147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36">
                <a:extLst>
                  <a:ext uri="{FF2B5EF4-FFF2-40B4-BE49-F238E27FC236}">
                    <a16:creationId xmlns:a16="http://schemas.microsoft.com/office/drawing/2014/main" id="{F4C57D14-940F-4853-97F1-81A39206F8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464" y="3386290"/>
                <a:ext cx="942975" cy="75247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8" name="Picture 38">
                <a:extLst>
                  <a:ext uri="{FF2B5EF4-FFF2-40B4-BE49-F238E27FC236}">
                    <a16:creationId xmlns:a16="http://schemas.microsoft.com/office/drawing/2014/main" id="{617EBBDE-1137-4763-9DCE-752D4E97BD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6300" y="3445745"/>
                <a:ext cx="942975" cy="54292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33">
                <a:extLst>
                  <a:ext uri="{FF2B5EF4-FFF2-40B4-BE49-F238E27FC236}">
                    <a16:creationId xmlns:a16="http://schemas.microsoft.com/office/drawing/2014/main" id="{FC521074-287C-45E0-8D4A-214344E89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496" y="1721672"/>
                <a:ext cx="1562100" cy="4572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0" name="Picture 20">
                <a:extLst>
                  <a:ext uri="{FF2B5EF4-FFF2-40B4-BE49-F238E27FC236}">
                    <a16:creationId xmlns:a16="http://schemas.microsoft.com/office/drawing/2014/main" id="{7F478769-969C-4EE7-AD50-58F2D07E4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1774" y="1181921"/>
                <a:ext cx="1000125" cy="28575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" name="Picture 40">
                <a:extLst>
                  <a:ext uri="{FF2B5EF4-FFF2-40B4-BE49-F238E27FC236}">
                    <a16:creationId xmlns:a16="http://schemas.microsoft.com/office/drawing/2014/main" id="{4E026366-52B7-4CD4-987B-8B6132D3D3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9" y="4961557"/>
                <a:ext cx="1200150" cy="32385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2" name="Picture 41">
                <a:extLst>
                  <a:ext uri="{FF2B5EF4-FFF2-40B4-BE49-F238E27FC236}">
                    <a16:creationId xmlns:a16="http://schemas.microsoft.com/office/drawing/2014/main" id="{8BC1AF17-0495-4FA0-8B63-89172DADE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750" y="2957665"/>
                <a:ext cx="1266825" cy="31432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" name="Picture 35">
                <a:extLst>
                  <a:ext uri="{FF2B5EF4-FFF2-40B4-BE49-F238E27FC236}">
                    <a16:creationId xmlns:a16="http://schemas.microsoft.com/office/drawing/2014/main" id="{40CFE8F2-0629-4BC4-8DC9-9E2D704B19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685" y="3361834"/>
                <a:ext cx="723900" cy="7239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" name="Picture 47">
                <a:extLst>
                  <a:ext uri="{FF2B5EF4-FFF2-40B4-BE49-F238E27FC236}">
                    <a16:creationId xmlns:a16="http://schemas.microsoft.com/office/drawing/2014/main" id="{A68B04FC-5D0D-4408-B569-991D33B44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3377" y="3975721"/>
                <a:ext cx="885825" cy="88582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" name="Picture 11">
                <a:extLst>
                  <a:ext uri="{FF2B5EF4-FFF2-40B4-BE49-F238E27FC236}">
                    <a16:creationId xmlns:a16="http://schemas.microsoft.com/office/drawing/2014/main" id="{CBDB2DDB-6FFE-4299-B4D2-2A8BA3418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348" b="25285"/>
              <a:stretch/>
            </p:blipFill>
            <p:spPr bwMode="auto">
              <a:xfrm>
                <a:off x="2089149" y="4881564"/>
                <a:ext cx="752475" cy="371475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6" name="Picture 45">
                <a:extLst>
                  <a:ext uri="{FF2B5EF4-FFF2-40B4-BE49-F238E27FC236}">
                    <a16:creationId xmlns:a16="http://schemas.microsoft.com/office/drawing/2014/main" id="{E69E7689-EDA0-4B38-8950-126424884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873" b="28657"/>
              <a:stretch/>
            </p:blipFill>
            <p:spPr bwMode="auto">
              <a:xfrm>
                <a:off x="427032" y="5603082"/>
                <a:ext cx="790575" cy="335757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39">
                <a:extLst>
                  <a:ext uri="{FF2B5EF4-FFF2-40B4-BE49-F238E27FC236}">
                    <a16:creationId xmlns:a16="http://schemas.microsoft.com/office/drawing/2014/main" id="{DC700D8A-154A-41B9-B09B-645AEA3020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2579" y="5601149"/>
                <a:ext cx="904875" cy="36195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D190F164-4866-4D78-AB5D-B88375DFCE57}"/>
              </a:ext>
            </a:extLst>
          </p:cNvPr>
          <p:cNvSpPr/>
          <p:nvPr/>
        </p:nvSpPr>
        <p:spPr>
          <a:xfrm>
            <a:off x="9289034" y="19463405"/>
            <a:ext cx="11624302" cy="153325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63500">
            <a:solidFill>
              <a:schemeClr val="bg1">
                <a:lumMod val="85000"/>
              </a:schemeClr>
            </a:solidFill>
          </a:ln>
          <a:effectLst>
            <a:glow>
              <a:schemeClr val="accent1">
                <a:satMod val="1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800" b="1" dirty="0">
                <a:solidFill>
                  <a:schemeClr val="bg1">
                    <a:lumMod val="85000"/>
                  </a:schemeClr>
                </a:solidFill>
              </a:rPr>
              <a:t>www.inno2mare.eu</a:t>
            </a:r>
            <a:endParaRPr lang="en-GB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081A43E3-EED7-4B7A-9927-9BB7CA9D5EDE}"/>
              </a:ext>
            </a:extLst>
          </p:cNvPr>
          <p:cNvGrpSpPr/>
          <p:nvPr/>
        </p:nvGrpSpPr>
        <p:grpSpPr>
          <a:xfrm>
            <a:off x="11210957" y="12149786"/>
            <a:ext cx="7548419" cy="4359720"/>
            <a:chOff x="10494137" y="11074033"/>
            <a:chExt cx="7548419" cy="4359720"/>
          </a:xfrm>
        </p:grpSpPr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1C56DB4F-7C25-4AC9-80BA-60AAB30C2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4137" y="11074033"/>
              <a:ext cx="2899109" cy="16501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3D201234-9D45-4770-92D9-09D5AA100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8792" y="12325667"/>
              <a:ext cx="2899109" cy="16501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35" name="Picture 11" descr="Belgium Flag UHD 4K Wallpaper - Pixelz.cc">
              <a:extLst>
                <a:ext uri="{FF2B5EF4-FFF2-40B4-BE49-F238E27FC236}">
                  <a16:creationId xmlns:a16="http://schemas.microsoft.com/office/drawing/2014/main" id="{2A8FE97A-E6F8-4844-8F64-0518BAE52B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3447" y="13577302"/>
              <a:ext cx="2899109" cy="185645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028" name="Rectangle: Rounded Corners 1027">
            <a:extLst>
              <a:ext uri="{FF2B5EF4-FFF2-40B4-BE49-F238E27FC236}">
                <a16:creationId xmlns:a16="http://schemas.microsoft.com/office/drawing/2014/main" id="{83461A12-9629-4C6A-8344-B455EBB2C8A1}"/>
              </a:ext>
            </a:extLst>
          </p:cNvPr>
          <p:cNvSpPr/>
          <p:nvPr/>
        </p:nvSpPr>
        <p:spPr>
          <a:xfrm>
            <a:off x="23957476" y="36110371"/>
            <a:ext cx="6003869" cy="2576375"/>
          </a:xfrm>
          <a:prstGeom prst="roundRect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hr-HR" sz="3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hr-HR" sz="32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hr-HR" sz="3200" b="1" dirty="0" err="1">
                <a:solidFill>
                  <a:schemeClr val="bg1">
                    <a:lumMod val="85000"/>
                  </a:schemeClr>
                </a:solidFill>
              </a:rPr>
              <a:t>Assoc</a:t>
            </a:r>
            <a:r>
              <a:rPr lang="hr-HR" sz="3200" b="1" dirty="0">
                <a:solidFill>
                  <a:schemeClr val="bg1">
                    <a:lumMod val="85000"/>
                  </a:schemeClr>
                </a:solidFill>
              </a:rPr>
              <a:t>. Prof. Jonatan Lerga, </a:t>
            </a:r>
            <a:r>
              <a:rPr lang="hr-HR" sz="3200" b="1" dirty="0" err="1">
                <a:solidFill>
                  <a:schemeClr val="bg1">
                    <a:lumMod val="85000"/>
                  </a:schemeClr>
                </a:solidFill>
              </a:rPr>
              <a:t>Ph.D</a:t>
            </a:r>
            <a:r>
              <a:rPr lang="hr-HR" sz="3200" b="1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ctr"/>
            <a:r>
              <a:rPr lang="hr-HR" sz="3200" dirty="0">
                <a:solidFill>
                  <a:schemeClr val="bg1">
                    <a:lumMod val="85000"/>
                  </a:schemeClr>
                </a:solidFill>
              </a:rPr>
              <a:t> jlerga@riteh.hr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7A112773-D361-40B4-8AF2-441893A8854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820" y="36363586"/>
            <a:ext cx="1113181" cy="1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8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806f44-bc4a-4ea4-b660-c6da93f8f179">
      <Terms xmlns="http://schemas.microsoft.com/office/infopath/2007/PartnerControls"/>
    </lcf76f155ced4ddcb4097134ff3c332f>
    <TaxCatchAll xmlns="758d0d8f-b783-4c78-ab73-9740c97b97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55D9EF0BF0A44B819E681FCAC00B7" ma:contentTypeVersion="14" ma:contentTypeDescription="Create a new document." ma:contentTypeScope="" ma:versionID="92abfe90e712aeb938c7837cd65ef863">
  <xsd:schema xmlns:xsd="http://www.w3.org/2001/XMLSchema" xmlns:xs="http://www.w3.org/2001/XMLSchema" xmlns:p="http://schemas.microsoft.com/office/2006/metadata/properties" xmlns:ns2="40806f44-bc4a-4ea4-b660-c6da93f8f179" xmlns:ns3="758d0d8f-b783-4c78-ab73-9740c97b97cf" targetNamespace="http://schemas.microsoft.com/office/2006/metadata/properties" ma:root="true" ma:fieldsID="0f0afc68a97532e6f8149ea73f9f209e" ns2:_="" ns3:_="">
    <xsd:import namespace="40806f44-bc4a-4ea4-b660-c6da93f8f179"/>
    <xsd:import namespace="758d0d8f-b783-4c78-ab73-9740c97b97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06f44-bc4a-4ea4-b660-c6da93f8f1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5c7bf33-a257-4e00-9403-561934745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8d0d8f-b783-4c78-ab73-9740c97b97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8d7a4de-20ce-488f-a6bb-d6c189e71f40}" ma:internalName="TaxCatchAll" ma:showField="CatchAllData" ma:web="758d0d8f-b783-4c78-ab73-9740c97b97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BAB6DB-401E-4A9C-833D-FB641A2B61AD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40806f44-bc4a-4ea4-b660-c6da93f8f179"/>
    <ds:schemaRef ds:uri="http://schemas.microsoft.com/office/infopath/2007/PartnerControls"/>
    <ds:schemaRef ds:uri="http://schemas.openxmlformats.org/package/2006/metadata/core-properties"/>
    <ds:schemaRef ds:uri="758d0d8f-b783-4c78-ab73-9740c97b97c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33BBF00-E130-427B-AC70-E5569A5B64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1450F-4057-4826-AFFB-EC43B79E5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806f44-bc4a-4ea4-b660-c6da93f8f179"/>
    <ds:schemaRef ds:uri="758d0d8f-b783-4c78-ab73-9740c97b9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497</Words>
  <Application>Microsoft Office PowerPoint</Application>
  <PresentationFormat>Custom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Jonatan Lerga</dc:creator>
  <cp:lastModifiedBy>Pintar, Petra</cp:lastModifiedBy>
  <cp:revision>40</cp:revision>
  <dcterms:created xsi:type="dcterms:W3CDTF">2023-07-19T15:47:12Z</dcterms:created>
  <dcterms:modified xsi:type="dcterms:W3CDTF">2024-12-16T10:25:43Z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0x010100E4F55D9EF0BF0A44B819E681FCAC00B7</vt:lpwstr>
  </property>
</Properties>
</file>